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57"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Academy" panose="02020500000000000000" charset="0"/>
      <p:regular r:id="rId13"/>
    </p:embeddedFont>
    <p:embeddedFont>
      <p:font typeface="Codec Pro Bold" panose="02020500000000000000" charset="0"/>
      <p:regular r:id="rId14"/>
    </p:embeddedFont>
    <p:embeddedFont>
      <p:font typeface="League Spartan" panose="02020500000000000000" charset="0"/>
      <p:regular r:id="rId15"/>
    </p:embeddedFont>
    <p:embeddedFont>
      <p:font typeface="Poppins" panose="00000500000000000000" pitchFamily="2" charset="0"/>
      <p:regular r:id="rId16"/>
    </p:embeddedFont>
    <p:embeddedFont>
      <p:font typeface="Poppins Bold" panose="00000800000000000000"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34" autoAdjust="0"/>
  </p:normalViewPr>
  <p:slideViewPr>
    <p:cSldViewPr>
      <p:cViewPr varScale="1">
        <p:scale>
          <a:sx n="52" d="100"/>
          <a:sy n="52" d="100"/>
        </p:scale>
        <p:origin x="850"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DFEE20-47A6-4EC8-AC0C-B71126E90436}"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zh-TW" altLang="en-US"/>
        </a:p>
      </dgm:t>
    </dgm:pt>
    <dgm:pt modelId="{D203F6DB-BFC1-4B1B-A550-371B76D73F56}">
      <dgm:prSet phldrT="[文字]"/>
      <dgm:spPr/>
      <dgm:t>
        <a:bodyPr/>
        <a:lstStyle/>
        <a:p>
          <a:r>
            <a:rPr lang="en-US" dirty="0"/>
            <a:t>1. Introduction</a:t>
          </a:r>
          <a:endParaRPr lang="zh-TW" altLang="en-US" dirty="0"/>
        </a:p>
      </dgm:t>
    </dgm:pt>
    <dgm:pt modelId="{82936469-E06B-4B69-8718-1D00372BE8CB}" type="parTrans" cxnId="{0D3C7B08-D676-4384-8BB6-3B4BC2A33FC4}">
      <dgm:prSet/>
      <dgm:spPr/>
      <dgm:t>
        <a:bodyPr/>
        <a:lstStyle/>
        <a:p>
          <a:endParaRPr lang="zh-TW" altLang="en-US"/>
        </a:p>
      </dgm:t>
    </dgm:pt>
    <dgm:pt modelId="{9EB92378-8D11-434B-8AD9-C095E190F2E9}" type="sibTrans" cxnId="{0D3C7B08-D676-4384-8BB6-3B4BC2A33FC4}">
      <dgm:prSet/>
      <dgm:spPr/>
      <dgm:t>
        <a:bodyPr/>
        <a:lstStyle/>
        <a:p>
          <a:endParaRPr lang="zh-TW" altLang="en-US"/>
        </a:p>
      </dgm:t>
    </dgm:pt>
    <dgm:pt modelId="{1158E94B-47F3-4CA3-A9F7-1187C21A3577}">
      <dgm:prSet phldrT="[文字]"/>
      <dgm:spPr/>
      <dgm:t>
        <a:bodyPr/>
        <a:lstStyle/>
        <a:p>
          <a:r>
            <a:rPr lang="en-US" dirty="0"/>
            <a:t>2. Literature Review</a:t>
          </a:r>
          <a:endParaRPr lang="zh-TW" altLang="en-US" dirty="0"/>
        </a:p>
      </dgm:t>
    </dgm:pt>
    <dgm:pt modelId="{5193F389-849D-4594-A188-C3F48210DCCF}" type="parTrans" cxnId="{0A71689E-5C40-45E8-8709-8D9A5A00BE06}">
      <dgm:prSet/>
      <dgm:spPr/>
      <dgm:t>
        <a:bodyPr/>
        <a:lstStyle/>
        <a:p>
          <a:endParaRPr lang="zh-TW" altLang="en-US"/>
        </a:p>
      </dgm:t>
    </dgm:pt>
    <dgm:pt modelId="{24B6C117-45A4-4164-9DF1-B83E69DD8D46}" type="sibTrans" cxnId="{0A71689E-5C40-45E8-8709-8D9A5A00BE06}">
      <dgm:prSet/>
      <dgm:spPr/>
      <dgm:t>
        <a:bodyPr/>
        <a:lstStyle/>
        <a:p>
          <a:endParaRPr lang="zh-TW" altLang="en-US"/>
        </a:p>
      </dgm:t>
    </dgm:pt>
    <dgm:pt modelId="{000CF9C4-99EE-475A-AEE7-6C896A72111A}">
      <dgm:prSet phldrT="[文字]"/>
      <dgm:spPr/>
      <dgm:t>
        <a:bodyPr/>
        <a:lstStyle/>
        <a:p>
          <a:r>
            <a:rPr lang="en-US"/>
            <a:t>3. Discussion</a:t>
          </a:r>
          <a:endParaRPr lang="zh-TW" altLang="en-US" dirty="0"/>
        </a:p>
      </dgm:t>
    </dgm:pt>
    <dgm:pt modelId="{C1E57604-5898-4132-AB0A-237C5A6238F3}" type="parTrans" cxnId="{53DE7579-B629-4E04-8642-FC89641CCB45}">
      <dgm:prSet/>
      <dgm:spPr/>
      <dgm:t>
        <a:bodyPr/>
        <a:lstStyle/>
        <a:p>
          <a:endParaRPr lang="zh-TW" altLang="en-US"/>
        </a:p>
      </dgm:t>
    </dgm:pt>
    <dgm:pt modelId="{9D6B9976-D95C-4648-9C18-E11ED43161B5}" type="sibTrans" cxnId="{53DE7579-B629-4E04-8642-FC89641CCB45}">
      <dgm:prSet/>
      <dgm:spPr/>
      <dgm:t>
        <a:bodyPr/>
        <a:lstStyle/>
        <a:p>
          <a:endParaRPr lang="zh-TW" altLang="en-US"/>
        </a:p>
      </dgm:t>
    </dgm:pt>
    <dgm:pt modelId="{74FB1D76-072A-486C-B93D-B9307877270C}" type="pres">
      <dgm:prSet presAssocID="{B7DFEE20-47A6-4EC8-AC0C-B71126E90436}" presName="linear" presStyleCnt="0">
        <dgm:presLayoutVars>
          <dgm:animLvl val="lvl"/>
          <dgm:resizeHandles val="exact"/>
        </dgm:presLayoutVars>
      </dgm:prSet>
      <dgm:spPr/>
    </dgm:pt>
    <dgm:pt modelId="{245A3580-ACB1-4241-B2A7-37DBE1F0A1D2}" type="pres">
      <dgm:prSet presAssocID="{D203F6DB-BFC1-4B1B-A550-371B76D73F56}" presName="parentText" presStyleLbl="node1" presStyleIdx="0" presStyleCnt="3">
        <dgm:presLayoutVars>
          <dgm:chMax val="0"/>
          <dgm:bulletEnabled val="1"/>
        </dgm:presLayoutVars>
      </dgm:prSet>
      <dgm:spPr/>
    </dgm:pt>
    <dgm:pt modelId="{705953C7-8A0D-4C00-8BF3-F26DA041279D}" type="pres">
      <dgm:prSet presAssocID="{9EB92378-8D11-434B-8AD9-C095E190F2E9}" presName="spacer" presStyleCnt="0"/>
      <dgm:spPr/>
    </dgm:pt>
    <dgm:pt modelId="{FC3449D7-4865-436E-BAE5-C1A8B62BAD58}" type="pres">
      <dgm:prSet presAssocID="{1158E94B-47F3-4CA3-A9F7-1187C21A3577}" presName="parentText" presStyleLbl="node1" presStyleIdx="1" presStyleCnt="3">
        <dgm:presLayoutVars>
          <dgm:chMax val="0"/>
          <dgm:bulletEnabled val="1"/>
        </dgm:presLayoutVars>
      </dgm:prSet>
      <dgm:spPr/>
    </dgm:pt>
    <dgm:pt modelId="{DE84427C-256D-49B8-B70C-EE0C89EDE50C}" type="pres">
      <dgm:prSet presAssocID="{24B6C117-45A4-4164-9DF1-B83E69DD8D46}" presName="spacer" presStyleCnt="0"/>
      <dgm:spPr/>
    </dgm:pt>
    <dgm:pt modelId="{B26F32FC-BAA6-4BB1-B9D0-644132AD8A6D}" type="pres">
      <dgm:prSet presAssocID="{000CF9C4-99EE-475A-AEE7-6C896A72111A}" presName="parentText" presStyleLbl="node1" presStyleIdx="2" presStyleCnt="3">
        <dgm:presLayoutVars>
          <dgm:chMax val="0"/>
          <dgm:bulletEnabled val="1"/>
        </dgm:presLayoutVars>
      </dgm:prSet>
      <dgm:spPr/>
    </dgm:pt>
  </dgm:ptLst>
  <dgm:cxnLst>
    <dgm:cxn modelId="{0D3C7B08-D676-4384-8BB6-3B4BC2A33FC4}" srcId="{B7DFEE20-47A6-4EC8-AC0C-B71126E90436}" destId="{D203F6DB-BFC1-4B1B-A550-371B76D73F56}" srcOrd="0" destOrd="0" parTransId="{82936469-E06B-4B69-8718-1D00372BE8CB}" sibTransId="{9EB92378-8D11-434B-8AD9-C095E190F2E9}"/>
    <dgm:cxn modelId="{33D2091F-8B6D-4FFB-90E6-CD3396B1314E}" type="presOf" srcId="{1158E94B-47F3-4CA3-A9F7-1187C21A3577}" destId="{FC3449D7-4865-436E-BAE5-C1A8B62BAD58}" srcOrd="0" destOrd="0" presId="urn:microsoft.com/office/officeart/2005/8/layout/vList2"/>
    <dgm:cxn modelId="{7CA9EC33-3CF1-46B9-B5B4-72DC0F3CC513}" type="presOf" srcId="{D203F6DB-BFC1-4B1B-A550-371B76D73F56}" destId="{245A3580-ACB1-4241-B2A7-37DBE1F0A1D2}" srcOrd="0" destOrd="0" presId="urn:microsoft.com/office/officeart/2005/8/layout/vList2"/>
    <dgm:cxn modelId="{42894D6C-CD57-4AF6-853B-6A665ADE688B}" type="presOf" srcId="{000CF9C4-99EE-475A-AEE7-6C896A72111A}" destId="{B26F32FC-BAA6-4BB1-B9D0-644132AD8A6D}" srcOrd="0" destOrd="0" presId="urn:microsoft.com/office/officeart/2005/8/layout/vList2"/>
    <dgm:cxn modelId="{53DE7579-B629-4E04-8642-FC89641CCB45}" srcId="{B7DFEE20-47A6-4EC8-AC0C-B71126E90436}" destId="{000CF9C4-99EE-475A-AEE7-6C896A72111A}" srcOrd="2" destOrd="0" parTransId="{C1E57604-5898-4132-AB0A-237C5A6238F3}" sibTransId="{9D6B9976-D95C-4648-9C18-E11ED43161B5}"/>
    <dgm:cxn modelId="{0A71689E-5C40-45E8-8709-8D9A5A00BE06}" srcId="{B7DFEE20-47A6-4EC8-AC0C-B71126E90436}" destId="{1158E94B-47F3-4CA3-A9F7-1187C21A3577}" srcOrd="1" destOrd="0" parTransId="{5193F389-849D-4594-A188-C3F48210DCCF}" sibTransId="{24B6C117-45A4-4164-9DF1-B83E69DD8D46}"/>
    <dgm:cxn modelId="{77EA92EC-3BCC-4445-B11D-45C4605D0802}" type="presOf" srcId="{B7DFEE20-47A6-4EC8-AC0C-B71126E90436}" destId="{74FB1D76-072A-486C-B93D-B9307877270C}" srcOrd="0" destOrd="0" presId="urn:microsoft.com/office/officeart/2005/8/layout/vList2"/>
    <dgm:cxn modelId="{35BB155E-DBB2-4F66-BF0C-99FE8AE390D3}" type="presParOf" srcId="{74FB1D76-072A-486C-B93D-B9307877270C}" destId="{245A3580-ACB1-4241-B2A7-37DBE1F0A1D2}" srcOrd="0" destOrd="0" presId="urn:microsoft.com/office/officeart/2005/8/layout/vList2"/>
    <dgm:cxn modelId="{E34F66BD-C760-4B4A-AA5E-59EC53FDE791}" type="presParOf" srcId="{74FB1D76-072A-486C-B93D-B9307877270C}" destId="{705953C7-8A0D-4C00-8BF3-F26DA041279D}" srcOrd="1" destOrd="0" presId="urn:microsoft.com/office/officeart/2005/8/layout/vList2"/>
    <dgm:cxn modelId="{23A260EA-2616-4274-A5ED-2D7770A32A26}" type="presParOf" srcId="{74FB1D76-072A-486C-B93D-B9307877270C}" destId="{FC3449D7-4865-436E-BAE5-C1A8B62BAD58}" srcOrd="2" destOrd="0" presId="urn:microsoft.com/office/officeart/2005/8/layout/vList2"/>
    <dgm:cxn modelId="{8740934D-76E6-4C3B-9E89-3F02C1F44E10}" type="presParOf" srcId="{74FB1D76-072A-486C-B93D-B9307877270C}" destId="{DE84427C-256D-49B8-B70C-EE0C89EDE50C}" srcOrd="3" destOrd="0" presId="urn:microsoft.com/office/officeart/2005/8/layout/vList2"/>
    <dgm:cxn modelId="{E0D6FCE6-18B5-4BF8-A007-97412C00006D}" type="presParOf" srcId="{74FB1D76-072A-486C-B93D-B9307877270C}" destId="{B26F32FC-BAA6-4BB1-B9D0-644132AD8A6D}" srcOrd="4"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A3580-ACB1-4241-B2A7-37DBE1F0A1D2}">
      <dsp:nvSpPr>
        <dsp:cNvPr id="0" name=""/>
        <dsp:cNvSpPr/>
      </dsp:nvSpPr>
      <dsp:spPr>
        <a:xfrm>
          <a:off x="0" y="1538262"/>
          <a:ext cx="12192000" cy="15590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1. Introduction</a:t>
          </a:r>
          <a:endParaRPr lang="zh-TW" altLang="en-US" sz="6500" kern="1200" dirty="0"/>
        </a:p>
      </dsp:txBody>
      <dsp:txXfrm>
        <a:off x="76105" y="1614367"/>
        <a:ext cx="12039790" cy="1406815"/>
      </dsp:txXfrm>
    </dsp:sp>
    <dsp:sp modelId="{FC3449D7-4865-436E-BAE5-C1A8B62BAD58}">
      <dsp:nvSpPr>
        <dsp:cNvPr id="0" name=""/>
        <dsp:cNvSpPr/>
      </dsp:nvSpPr>
      <dsp:spPr>
        <a:xfrm>
          <a:off x="0" y="3284487"/>
          <a:ext cx="12192000" cy="15590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2. Literature Review</a:t>
          </a:r>
          <a:endParaRPr lang="zh-TW" altLang="en-US" sz="6500" kern="1200" dirty="0"/>
        </a:p>
      </dsp:txBody>
      <dsp:txXfrm>
        <a:off x="76105" y="3360592"/>
        <a:ext cx="12039790" cy="1406815"/>
      </dsp:txXfrm>
    </dsp:sp>
    <dsp:sp modelId="{B26F32FC-BAA6-4BB1-B9D0-644132AD8A6D}">
      <dsp:nvSpPr>
        <dsp:cNvPr id="0" name=""/>
        <dsp:cNvSpPr/>
      </dsp:nvSpPr>
      <dsp:spPr>
        <a:xfrm>
          <a:off x="0" y="5030712"/>
          <a:ext cx="12192000" cy="1559025"/>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3. Discussion</a:t>
          </a:r>
          <a:endParaRPr lang="zh-TW" altLang="en-US" sz="6500" kern="1200" dirty="0"/>
        </a:p>
      </dsp:txBody>
      <dsp:txXfrm>
        <a:off x="76105" y="5106817"/>
        <a:ext cx="12039790" cy="14068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5.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40.png"/><Relationship Id="rId5" Type="http://schemas.openxmlformats.org/officeDocument/2006/relationships/image" Target="../media/image3.png"/><Relationship Id="rId10" Type="http://schemas.openxmlformats.org/officeDocument/2006/relationships/image" Target="../media/image39.svg"/><Relationship Id="rId4" Type="http://schemas.openxmlformats.org/officeDocument/2006/relationships/image" Target="../media/image35.svg"/><Relationship Id="rId9" Type="http://schemas.openxmlformats.org/officeDocument/2006/relationships/image" Target="../media/image38.png"/><Relationship Id="rId14"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image" Target="../media/image4.svg"/><Relationship Id="rId12" Type="http://schemas.openxmlformats.org/officeDocument/2006/relationships/diagramQuickStyle" Target="../diagrams/quickStyle1.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diagramLayout" Target="../diagrams/layout1.xml"/><Relationship Id="rId5" Type="http://schemas.openxmlformats.org/officeDocument/2006/relationships/image" Target="../media/image10.png"/><Relationship Id="rId10" Type="http://schemas.openxmlformats.org/officeDocument/2006/relationships/diagramData" Target="../diagrams/data1.xml"/><Relationship Id="rId4" Type="http://schemas.openxmlformats.org/officeDocument/2006/relationships/image" Target="../media/image9.svg"/><Relationship Id="rId9" Type="http://schemas.openxmlformats.org/officeDocument/2006/relationships/image" Target="../media/image6.svg"/><Relationship Id="rId14"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2.png"/><Relationship Id="rId7" Type="http://schemas.openxmlformats.org/officeDocument/2006/relationships/image" Target="../media/image4.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3.png"/><Relationship Id="rId7"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5.png"/><Relationship Id="rId7" Type="http://schemas.openxmlformats.org/officeDocument/2006/relationships/image" Target="../media/image4.sv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4.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dirty="0"/>
          </a:p>
        </p:txBody>
      </p:sp>
      <p:sp>
        <p:nvSpPr>
          <p:cNvPr id="3" name="Freeform 3"/>
          <p:cNvSpPr/>
          <p:nvPr/>
        </p:nvSpPr>
        <p:spPr>
          <a:xfrm flipH="1" flipV="1">
            <a:off x="-4345752" y="-825227"/>
            <a:ext cx="11112227" cy="11112227"/>
          </a:xfrm>
          <a:custGeom>
            <a:avLst/>
            <a:gdLst/>
            <a:ahLst/>
            <a:cxnLst/>
            <a:rect l="l" t="t" r="r" b="b"/>
            <a:pathLst>
              <a:path w="11112227" h="11112227">
                <a:moveTo>
                  <a:pt x="11112226" y="11112227"/>
                </a:moveTo>
                <a:lnTo>
                  <a:pt x="0" y="11112227"/>
                </a:lnTo>
                <a:lnTo>
                  <a:pt x="0" y="0"/>
                </a:lnTo>
                <a:lnTo>
                  <a:pt x="11112226" y="0"/>
                </a:lnTo>
                <a:lnTo>
                  <a:pt x="11112226" y="11112227"/>
                </a:lnTo>
                <a:close/>
              </a:path>
            </a:pathLst>
          </a:custGeom>
          <a:blipFill>
            <a:blip r:embed="rId3">
              <a:alphaModFix amt="23000"/>
            </a:blip>
            <a:stretch>
              <a:fillRect/>
            </a:stretch>
          </a:blipFill>
        </p:spPr>
        <p:txBody>
          <a:bodyPr/>
          <a:lstStyle/>
          <a:p>
            <a:endParaRPr lang="zh-TW" altLang="en-US"/>
          </a:p>
        </p:txBody>
      </p:sp>
      <p:sp>
        <p:nvSpPr>
          <p:cNvPr id="4" name="Freeform 4"/>
          <p:cNvSpPr/>
          <p:nvPr/>
        </p:nvSpPr>
        <p:spPr>
          <a:xfrm>
            <a:off x="3106320" y="943019"/>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p:nvPr/>
        </p:nvSpPr>
        <p:spPr>
          <a:xfrm>
            <a:off x="2942978"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723900" y="2517812"/>
            <a:ext cx="16840200" cy="3962623"/>
          </a:xfrm>
          <a:prstGeom prst="rect">
            <a:avLst/>
          </a:prstGeom>
        </p:spPr>
        <p:txBody>
          <a:bodyPr wrap="square" lIns="0" tIns="0" rIns="0" bIns="0" rtlCol="0" anchor="t">
            <a:spAutoFit/>
          </a:bodyPr>
          <a:lstStyle/>
          <a:p>
            <a:pPr algn="l">
              <a:lnSpc>
                <a:spcPts val="10341"/>
              </a:lnSpc>
            </a:pPr>
            <a:r>
              <a:rPr lang="en-US" sz="6000" dirty="0">
                <a:solidFill>
                  <a:srgbClr val="FFFFFF"/>
                </a:solidFill>
                <a:latin typeface="Codec Pro Bold"/>
              </a:rPr>
              <a:t>Harnessing</a:t>
            </a:r>
            <a:r>
              <a:rPr lang="en-US" sz="4500" dirty="0">
                <a:solidFill>
                  <a:srgbClr val="FFFFFF"/>
                </a:solidFill>
                <a:latin typeface="Codec Pro Bold"/>
              </a:rPr>
              <a:t> </a:t>
            </a:r>
            <a:r>
              <a:rPr lang="en-US" altLang="zh-TW" sz="9600" dirty="0">
                <a:solidFill>
                  <a:srgbClr val="FFFFFF"/>
                </a:solidFill>
                <a:latin typeface="Codec Pro Bold"/>
              </a:rPr>
              <a:t> </a:t>
            </a:r>
          </a:p>
          <a:p>
            <a:pPr algn="l">
              <a:lnSpc>
                <a:spcPts val="10341"/>
              </a:lnSpc>
            </a:pPr>
            <a:r>
              <a:rPr lang="en-US" sz="6600" dirty="0">
                <a:solidFill>
                  <a:srgbClr val="FFFFFF"/>
                </a:solidFill>
                <a:latin typeface="Codec Pro Bold"/>
              </a:rPr>
              <a:t>Generative</a:t>
            </a:r>
            <a:r>
              <a:rPr lang="en-US" altLang="zh-TW" sz="9600" dirty="0">
                <a:solidFill>
                  <a:srgbClr val="FFFFFF"/>
                </a:solidFill>
                <a:latin typeface="Codec Pro Bold"/>
              </a:rPr>
              <a:t> </a:t>
            </a:r>
            <a:r>
              <a:rPr lang="en-US" sz="6600" dirty="0">
                <a:solidFill>
                  <a:srgbClr val="FFFFFF"/>
                </a:solidFill>
                <a:latin typeface="Codec Pro Bold"/>
              </a:rPr>
              <a:t>AI </a:t>
            </a:r>
            <a:r>
              <a:rPr lang="en-US" sz="4500" dirty="0">
                <a:solidFill>
                  <a:srgbClr val="FFFFFF"/>
                </a:solidFill>
                <a:latin typeface="Codec Pro Bold"/>
              </a:rPr>
              <a:t>for </a:t>
            </a:r>
            <a:r>
              <a:rPr lang="en-US" sz="6600" dirty="0">
                <a:solidFill>
                  <a:srgbClr val="FFFFFF"/>
                </a:solidFill>
                <a:latin typeface="Codec Pro Bold"/>
              </a:rPr>
              <a:t>Manufacturing</a:t>
            </a:r>
            <a:r>
              <a:rPr lang="en-US" altLang="zh-TW" sz="9600" dirty="0">
                <a:solidFill>
                  <a:srgbClr val="FFFFFF"/>
                </a:solidFill>
                <a:latin typeface="Codec Pro Bold"/>
              </a:rPr>
              <a:t> </a:t>
            </a:r>
            <a:r>
              <a:rPr lang="en-US" sz="4500" dirty="0">
                <a:solidFill>
                  <a:srgbClr val="FFFFFF"/>
                </a:solidFill>
                <a:latin typeface="Codec Pro Bold"/>
              </a:rPr>
              <a:t>Innovation</a:t>
            </a:r>
            <a:r>
              <a:rPr lang="en-US" sz="6600" dirty="0">
                <a:solidFill>
                  <a:srgbClr val="FFFFFF"/>
                </a:solidFill>
                <a:latin typeface="Codec Pro Bold"/>
              </a:rPr>
              <a:t>:</a:t>
            </a:r>
            <a:r>
              <a:rPr lang="en-US" sz="4500" dirty="0">
                <a:solidFill>
                  <a:srgbClr val="FFFFFF"/>
                </a:solidFill>
                <a:latin typeface="Codec Pro Bold"/>
              </a:rPr>
              <a:t> </a:t>
            </a:r>
          </a:p>
          <a:p>
            <a:pPr algn="l">
              <a:lnSpc>
                <a:spcPts val="10341"/>
              </a:lnSpc>
            </a:pPr>
            <a:r>
              <a:rPr lang="en-US" sz="6600" dirty="0">
                <a:solidFill>
                  <a:srgbClr val="FFFFFF"/>
                </a:solidFill>
                <a:latin typeface="Codec Pro Bold"/>
              </a:rPr>
              <a:t>Applications</a:t>
            </a:r>
            <a:r>
              <a:rPr lang="en-US" altLang="zh-TW" sz="9600" dirty="0">
                <a:solidFill>
                  <a:srgbClr val="FFFFFF"/>
                </a:solidFill>
                <a:latin typeface="Codec Pro Bold"/>
              </a:rPr>
              <a:t> </a:t>
            </a:r>
            <a:r>
              <a:rPr lang="en-US" sz="4500" dirty="0">
                <a:solidFill>
                  <a:srgbClr val="FFFFFF"/>
                </a:solidFill>
                <a:latin typeface="Codec Pro Bold"/>
              </a:rPr>
              <a:t>and</a:t>
            </a:r>
            <a:r>
              <a:rPr lang="en-US" altLang="zh-TW" sz="9600" dirty="0">
                <a:solidFill>
                  <a:srgbClr val="FFFFFF"/>
                </a:solidFill>
                <a:latin typeface="Codec Pro Bold"/>
              </a:rPr>
              <a:t> </a:t>
            </a:r>
            <a:r>
              <a:rPr lang="en-US" sz="7200" dirty="0">
                <a:solidFill>
                  <a:srgbClr val="FFFFFF"/>
                </a:solidFill>
                <a:latin typeface="Codec Pro Bold"/>
              </a:rPr>
              <a:t>Opportunities</a:t>
            </a:r>
            <a:endParaRPr lang="en-US" sz="4500" dirty="0">
              <a:solidFill>
                <a:srgbClr val="FFFFFF"/>
              </a:solidFill>
              <a:latin typeface="Codec Pro Bold"/>
            </a:endParaRPr>
          </a:p>
        </p:txBody>
      </p:sp>
      <p:sp>
        <p:nvSpPr>
          <p:cNvPr id="7" name="TextBox 7"/>
          <p:cNvSpPr txBox="1"/>
          <p:nvPr/>
        </p:nvSpPr>
        <p:spPr>
          <a:xfrm>
            <a:off x="3988608" y="1087774"/>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9" name="TextBox 9"/>
          <p:cNvSpPr txBox="1"/>
          <p:nvPr/>
        </p:nvSpPr>
        <p:spPr>
          <a:xfrm>
            <a:off x="3819701" y="8840553"/>
            <a:ext cx="3566883" cy="305084"/>
          </a:xfrm>
          <a:prstGeom prst="rect">
            <a:avLst/>
          </a:prstGeom>
        </p:spPr>
        <p:txBody>
          <a:bodyPr lIns="0" tIns="0" rIns="0" bIns="0" rtlCol="0" anchor="t">
            <a:spAutoFit/>
          </a:bodyPr>
          <a:lstStyle/>
          <a:p>
            <a:pPr algn="l">
              <a:lnSpc>
                <a:spcPts val="2520"/>
              </a:lnSpc>
              <a:spcBef>
                <a:spcPct val="0"/>
              </a:spcBef>
            </a:pPr>
            <a:r>
              <a:rPr lang="en-US" altLang="zh-TW" sz="1800" dirty="0">
                <a:solidFill>
                  <a:srgbClr val="FFFFFF"/>
                </a:solidFill>
                <a:latin typeface="Poppins Bold"/>
              </a:rPr>
              <a:t>M11209202 </a:t>
            </a:r>
            <a:r>
              <a:rPr lang="zh-TW" altLang="en-US" sz="1800" dirty="0">
                <a:solidFill>
                  <a:srgbClr val="FFFFFF"/>
                </a:solidFill>
                <a:latin typeface="Poppins Bold"/>
              </a:rPr>
              <a:t>黃雅剖 </a:t>
            </a:r>
            <a:r>
              <a:rPr lang="en-US" altLang="zh-TW" sz="1800" dirty="0">
                <a:solidFill>
                  <a:srgbClr val="FFFFFF"/>
                </a:solidFill>
                <a:latin typeface="Poppins Bold"/>
              </a:rPr>
              <a:t>Huang Ya Pei</a:t>
            </a:r>
            <a:endParaRPr lang="en-US" sz="1800" dirty="0">
              <a:solidFill>
                <a:srgbClr val="FFFFFF"/>
              </a:solidFill>
              <a:latin typeface="Poppi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2674233" y="-299192"/>
            <a:ext cx="12939534" cy="10885383"/>
          </a:xfrm>
          <a:custGeom>
            <a:avLst/>
            <a:gdLst/>
            <a:ahLst/>
            <a:cxnLst/>
            <a:rect l="l" t="t" r="r" b="b"/>
            <a:pathLst>
              <a:path w="12939534" h="10885383">
                <a:moveTo>
                  <a:pt x="0" y="0"/>
                </a:moveTo>
                <a:lnTo>
                  <a:pt x="12939534" y="0"/>
                </a:lnTo>
                <a:lnTo>
                  <a:pt x="12939534" y="10885384"/>
                </a:lnTo>
                <a:lnTo>
                  <a:pt x="0" y="10885384"/>
                </a:lnTo>
                <a:lnTo>
                  <a:pt x="0" y="0"/>
                </a:lnTo>
                <a:close/>
              </a:path>
            </a:pathLst>
          </a:custGeom>
          <a:blipFill>
            <a:blip r:embed="rId3">
              <a:alphaModFix amt="10999"/>
            </a:blip>
            <a:stretch>
              <a:fillRect/>
            </a:stretch>
          </a:blipFill>
        </p:spPr>
        <p:txBody>
          <a:bodyPr/>
          <a:lstStyle/>
          <a:p>
            <a:endParaRPr lang="zh-TW" altLang="en-US"/>
          </a:p>
        </p:txBody>
      </p:sp>
      <p:sp>
        <p:nvSpPr>
          <p:cNvPr id="4" name="Freeform 4"/>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 name="Freeform 5"/>
          <p:cNvSpPr/>
          <p:nvPr/>
        </p:nvSpPr>
        <p:spPr>
          <a:xfrm>
            <a:off x="6725349" y="85155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8322338"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7" name="TextBox 7"/>
          <p:cNvSpPr txBox="1"/>
          <p:nvPr/>
        </p:nvSpPr>
        <p:spPr>
          <a:xfrm>
            <a:off x="3816702" y="2136724"/>
            <a:ext cx="10654596"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Future Directions</a:t>
            </a:r>
          </a:p>
        </p:txBody>
      </p:sp>
      <p:sp>
        <p:nvSpPr>
          <p:cNvPr id="8" name="TextBox 8"/>
          <p:cNvSpPr txBox="1"/>
          <p:nvPr/>
        </p:nvSpPr>
        <p:spPr>
          <a:xfrm>
            <a:off x="7602072" y="8550371"/>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9" name="TextBox 9"/>
          <p:cNvSpPr txBox="1"/>
          <p:nvPr/>
        </p:nvSpPr>
        <p:spPr>
          <a:xfrm>
            <a:off x="3253617" y="5308865"/>
            <a:ext cx="11780766" cy="1719741"/>
          </a:xfrm>
          <a:prstGeom prst="rect">
            <a:avLst/>
          </a:prstGeom>
        </p:spPr>
        <p:txBody>
          <a:bodyPr lIns="0" tIns="0" rIns="0" bIns="0" rtlCol="0" anchor="t">
            <a:spAutoFit/>
          </a:bodyPr>
          <a:lstStyle/>
          <a:p>
            <a:pPr marL="522192" lvl="1" indent="-261096" algn="ctr">
              <a:lnSpc>
                <a:spcPts val="3386"/>
              </a:lnSpc>
              <a:spcBef>
                <a:spcPct val="0"/>
              </a:spcBef>
              <a:buFont typeface="Arial"/>
              <a:buChar char="•"/>
            </a:pPr>
            <a:r>
              <a:rPr lang="en-US" sz="2418">
                <a:solidFill>
                  <a:srgbClr val="FFFFFF"/>
                </a:solidFill>
                <a:latin typeface="Poppins"/>
              </a:rPr>
              <a:t>We outline future directions for our AI project, including scalability, generalization, integration with existing systems, and exploring new applications and domains. Continuous research and development are essential for staying at the forefront of AI innovation.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4517060" y="717473"/>
            <a:ext cx="8852053" cy="8852053"/>
          </a:xfrm>
          <a:custGeom>
            <a:avLst/>
            <a:gdLst/>
            <a:ahLst/>
            <a:cxnLst/>
            <a:rect l="l" t="t" r="r" b="b"/>
            <a:pathLst>
              <a:path w="8852053" h="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11757340" y="9361396"/>
            <a:ext cx="7315200" cy="1077329"/>
          </a:xfrm>
          <a:custGeom>
            <a:avLst/>
            <a:gdLst/>
            <a:ahLst/>
            <a:cxnLst/>
            <a:rect l="l" t="t" r="r" b="b"/>
            <a:pathLst>
              <a:path w="7315200" h="1077329">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 name="Freeform 6"/>
          <p:cNvSpPr/>
          <p:nvPr/>
        </p:nvSpPr>
        <p:spPr>
          <a:xfrm>
            <a:off x="-2337543" y="409815"/>
            <a:ext cx="7315200" cy="1077329"/>
          </a:xfrm>
          <a:custGeom>
            <a:avLst/>
            <a:gdLst/>
            <a:ahLst/>
            <a:cxnLst/>
            <a:rect l="l" t="t" r="r" b="b"/>
            <a:pathLst>
              <a:path w="7315200" h="1077329">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 name="Group 7"/>
          <p:cNvGrpSpPr/>
          <p:nvPr/>
        </p:nvGrpSpPr>
        <p:grpSpPr>
          <a:xfrm>
            <a:off x="7268145" y="5725132"/>
            <a:ext cx="3751711" cy="684395"/>
            <a:chOff x="0" y="0"/>
            <a:chExt cx="1115391" cy="203472"/>
          </a:xfrm>
        </p:grpSpPr>
        <p:sp>
          <p:nvSpPr>
            <p:cNvPr id="8" name="Freeform 8"/>
            <p:cNvSpPr/>
            <p:nvPr/>
          </p:nvSpPr>
          <p:spPr>
            <a:xfrm>
              <a:off x="0" y="0"/>
              <a:ext cx="1115391" cy="203472"/>
            </a:xfrm>
            <a:custGeom>
              <a:avLst/>
              <a:gdLst/>
              <a:ahLst/>
              <a:cxnLst/>
              <a:rect l="l" t="t" r="r" b="b"/>
              <a:pathLst>
                <a:path w="1115391" h="203472">
                  <a:moveTo>
                    <a:pt x="0" y="0"/>
                  </a:moveTo>
                  <a:lnTo>
                    <a:pt x="1115391" y="0"/>
                  </a:lnTo>
                  <a:lnTo>
                    <a:pt x="1115391" y="203472"/>
                  </a:lnTo>
                  <a:lnTo>
                    <a:pt x="0" y="203472"/>
                  </a:lnTo>
                  <a:close/>
                </a:path>
              </a:pathLst>
            </a:custGeom>
            <a:solidFill>
              <a:srgbClr val="000000">
                <a:alpha val="0"/>
              </a:srgbClr>
            </a:solidFill>
            <a:ln w="28575" cap="sq">
              <a:solidFill>
                <a:srgbClr val="F7F7F0"/>
              </a:solidFill>
              <a:prstDash val="solid"/>
              <a:miter/>
            </a:ln>
          </p:spPr>
          <p:txBody>
            <a:bodyPr/>
            <a:lstStyle/>
            <a:p>
              <a:endParaRPr lang="zh-TW" altLang="en-US"/>
            </a:p>
          </p:txBody>
        </p:sp>
        <p:sp>
          <p:nvSpPr>
            <p:cNvPr id="9" name="TextBox 9"/>
            <p:cNvSpPr txBox="1"/>
            <p:nvPr/>
          </p:nvSpPr>
          <p:spPr>
            <a:xfrm>
              <a:off x="0" y="-38100"/>
              <a:ext cx="1115391" cy="24157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055059" y="9066332"/>
            <a:ext cx="500017" cy="500017"/>
          </a:xfrm>
          <a:custGeom>
            <a:avLst/>
            <a:gdLst/>
            <a:ahLst/>
            <a:cxnLst/>
            <a:rect l="l" t="t" r="r" b="b"/>
            <a:pathLst>
              <a:path w="500017" h="500017">
                <a:moveTo>
                  <a:pt x="0" y="0"/>
                </a:moveTo>
                <a:lnTo>
                  <a:pt x="500017" y="0"/>
                </a:lnTo>
                <a:lnTo>
                  <a:pt x="500017" y="500018"/>
                </a:lnTo>
                <a:lnTo>
                  <a:pt x="0" y="5000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1" name="Freeform 11"/>
          <p:cNvSpPr/>
          <p:nvPr/>
        </p:nvSpPr>
        <p:spPr>
          <a:xfrm>
            <a:off x="12337085" y="9149291"/>
            <a:ext cx="405695" cy="266283"/>
          </a:xfrm>
          <a:custGeom>
            <a:avLst/>
            <a:gdLst/>
            <a:ahLst/>
            <a:cxnLst/>
            <a:rect l="l" t="t" r="r" b="b"/>
            <a:pathLst>
              <a:path w="405695" h="266283">
                <a:moveTo>
                  <a:pt x="0" y="0"/>
                </a:moveTo>
                <a:lnTo>
                  <a:pt x="405694" y="0"/>
                </a:lnTo>
                <a:lnTo>
                  <a:pt x="405694" y="266283"/>
                </a:lnTo>
                <a:lnTo>
                  <a:pt x="0" y="2662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2" name="TextBox 12"/>
          <p:cNvSpPr txBox="1"/>
          <p:nvPr/>
        </p:nvSpPr>
        <p:spPr>
          <a:xfrm>
            <a:off x="4517060" y="4292915"/>
            <a:ext cx="9253880"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Thank You!</a:t>
            </a:r>
          </a:p>
        </p:txBody>
      </p:sp>
      <p:sp>
        <p:nvSpPr>
          <p:cNvPr id="13" name="TextBox 13"/>
          <p:cNvSpPr txBox="1"/>
          <p:nvPr/>
        </p:nvSpPr>
        <p:spPr>
          <a:xfrm>
            <a:off x="8305583"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14" name="TextBox 14"/>
          <p:cNvSpPr txBox="1"/>
          <p:nvPr/>
        </p:nvSpPr>
        <p:spPr>
          <a:xfrm>
            <a:off x="7498852" y="5933256"/>
            <a:ext cx="3307928" cy="357089"/>
          </a:xfrm>
          <a:prstGeom prst="rect">
            <a:avLst/>
          </a:prstGeom>
        </p:spPr>
        <p:txBody>
          <a:bodyPr lIns="0" tIns="0" rIns="0" bIns="0" rtlCol="0" anchor="t">
            <a:spAutoFit/>
          </a:bodyPr>
          <a:lstStyle/>
          <a:p>
            <a:pPr algn="ctr">
              <a:lnSpc>
                <a:spcPts val="2365"/>
              </a:lnSpc>
            </a:pPr>
            <a:r>
              <a:rPr lang="en-US" sz="2543">
                <a:solidFill>
                  <a:srgbClr val="FFFFFF"/>
                </a:solidFill>
                <a:latin typeface="Codec Pro Bold"/>
              </a:rPr>
              <a:t>Get in touch with us</a:t>
            </a:r>
          </a:p>
        </p:txBody>
      </p:sp>
      <p:sp>
        <p:nvSpPr>
          <p:cNvPr id="15" name="TextBox 15"/>
          <p:cNvSpPr txBox="1"/>
          <p:nvPr/>
        </p:nvSpPr>
        <p:spPr>
          <a:xfrm>
            <a:off x="2758332" y="9213396"/>
            <a:ext cx="2552485" cy="315050"/>
          </a:xfrm>
          <a:prstGeom prst="rect">
            <a:avLst/>
          </a:prstGeom>
        </p:spPr>
        <p:txBody>
          <a:bodyPr lIns="0" tIns="0" rIns="0" bIns="0" rtlCol="0" anchor="t">
            <a:spAutoFit/>
          </a:bodyPr>
          <a:lstStyle/>
          <a:p>
            <a:pPr algn="l">
              <a:lnSpc>
                <a:spcPts val="2086"/>
              </a:lnSpc>
            </a:pPr>
            <a:r>
              <a:rPr lang="en-US" sz="2243">
                <a:solidFill>
                  <a:srgbClr val="FFFFFF"/>
                </a:solidFill>
                <a:latin typeface="Codec Pro Bold"/>
              </a:rPr>
              <a:t>+123-456-7890</a:t>
            </a:r>
          </a:p>
        </p:txBody>
      </p:sp>
      <p:sp>
        <p:nvSpPr>
          <p:cNvPr id="16" name="TextBox 16"/>
          <p:cNvSpPr txBox="1"/>
          <p:nvPr/>
        </p:nvSpPr>
        <p:spPr>
          <a:xfrm>
            <a:off x="12961854" y="9168341"/>
            <a:ext cx="4523127" cy="315050"/>
          </a:xfrm>
          <a:prstGeom prst="rect">
            <a:avLst/>
          </a:prstGeom>
        </p:spPr>
        <p:txBody>
          <a:bodyPr lIns="0" tIns="0" rIns="0" bIns="0" rtlCol="0" anchor="t">
            <a:spAutoFit/>
          </a:bodyPr>
          <a:lstStyle/>
          <a:p>
            <a:pPr algn="l">
              <a:lnSpc>
                <a:spcPts val="2086"/>
              </a:lnSpc>
            </a:pPr>
            <a:r>
              <a:rPr lang="en-US" sz="2243">
                <a:solidFill>
                  <a:srgbClr val="FFFFFF"/>
                </a:solidFill>
                <a:latin typeface="Codec Pro Bold"/>
              </a:rPr>
              <a:t>hello@reallygreatsite.com</a:t>
            </a:r>
          </a:p>
        </p:txBody>
      </p:sp>
      <p:sp>
        <p:nvSpPr>
          <p:cNvPr id="17" name="Freeform 17"/>
          <p:cNvSpPr/>
          <p:nvPr/>
        </p:nvSpPr>
        <p:spPr>
          <a:xfrm>
            <a:off x="6795942" y="9066332"/>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8" name="TextBox 18"/>
          <p:cNvSpPr txBox="1"/>
          <p:nvPr/>
        </p:nvSpPr>
        <p:spPr>
          <a:xfrm>
            <a:off x="7672665" y="9101174"/>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dirty="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dirty="0">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graphicFrame>
        <p:nvGraphicFramePr>
          <p:cNvPr id="12" name="資料庫圖表 11">
            <a:extLst>
              <a:ext uri="{FF2B5EF4-FFF2-40B4-BE49-F238E27FC236}">
                <a16:creationId xmlns:a16="http://schemas.microsoft.com/office/drawing/2014/main" id="{E683D1DF-C767-4192-8F7F-2C96F2513039}"/>
              </a:ext>
            </a:extLst>
          </p:cNvPr>
          <p:cNvGraphicFramePr/>
          <p:nvPr>
            <p:extLst>
              <p:ext uri="{D42A27DB-BD31-4B8C-83A1-F6EECF244321}">
                <p14:modId xmlns:p14="http://schemas.microsoft.com/office/powerpoint/2010/main" val="1206420509"/>
              </p:ext>
            </p:extLst>
          </p:nvPr>
        </p:nvGraphicFramePr>
        <p:xfrm>
          <a:off x="3048000" y="1079500"/>
          <a:ext cx="12192000" cy="8128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57467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4548933" y="2027215"/>
            <a:ext cx="8857462" cy="11413199"/>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1546146" y="2268151"/>
            <a:ext cx="6947432" cy="8485413"/>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5"/>
            <a:stretch>
              <a:fillRect/>
            </a:stretch>
          </a:blipFill>
        </p:spPr>
        <p:txBody>
          <a:bodyPr/>
          <a:lstStyle/>
          <a:p>
            <a:endParaRPr lang="zh-TW" altLang="en-US"/>
          </a:p>
        </p:txBody>
      </p:sp>
      <p:sp>
        <p:nvSpPr>
          <p:cNvPr id="5" name="Freeform 5"/>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TextBox 6"/>
          <p:cNvSpPr txBox="1"/>
          <p:nvPr/>
        </p:nvSpPr>
        <p:spPr>
          <a:xfrm>
            <a:off x="2328016" y="2474807"/>
            <a:ext cx="8529915"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Project Overview</a:t>
            </a:r>
          </a:p>
        </p:txBody>
      </p:sp>
      <p:sp>
        <p:nvSpPr>
          <p:cNvPr id="7" name="TextBox 7"/>
          <p:cNvSpPr txBox="1"/>
          <p:nvPr/>
        </p:nvSpPr>
        <p:spPr>
          <a:xfrm>
            <a:off x="3327595"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8" name="TextBox 8"/>
          <p:cNvSpPr txBox="1"/>
          <p:nvPr/>
        </p:nvSpPr>
        <p:spPr>
          <a:xfrm>
            <a:off x="2445308" y="5458640"/>
            <a:ext cx="8107647" cy="2576991"/>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Our Artificial Intelligence project aims to develop advanced algorithms and machine learning models to solve complex problems in various domains. By leveraging AI technologies, we seek to enhance efficiency, accuracy, and decision-making processes.</a:t>
            </a:r>
          </a:p>
        </p:txBody>
      </p:sp>
      <p:sp>
        <p:nvSpPr>
          <p:cNvPr id="9" name="Freeform 9"/>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0" name="TextBox 10"/>
          <p:cNvSpPr txBox="1"/>
          <p:nvPr/>
        </p:nvSpPr>
        <p:spPr>
          <a:xfrm>
            <a:off x="3204739"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787152"/>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zh-TW" altLang="en-US"/>
          </a:p>
        </p:txBody>
      </p:sp>
      <p:sp>
        <p:nvSpPr>
          <p:cNvPr id="3" name="Freeform 3"/>
          <p:cNvSpPr/>
          <p:nvPr/>
        </p:nvSpPr>
        <p:spPr>
          <a:xfrm>
            <a:off x="125907" y="2626078"/>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3">
              <a:alphaModFix amt="80000"/>
            </a:blip>
            <a:stretch>
              <a:fillRect/>
            </a:stretch>
          </a:blipFill>
        </p:spPr>
        <p:txBody>
          <a:bodyPr/>
          <a:lstStyle/>
          <a:p>
            <a:endParaRPr lang="zh-TW" altLang="en-US"/>
          </a:p>
        </p:txBody>
      </p:sp>
      <p:sp>
        <p:nvSpPr>
          <p:cNvPr id="4" name="Freeform 4"/>
          <p:cNvSpPr/>
          <p:nvPr/>
        </p:nvSpPr>
        <p:spPr>
          <a:xfrm rot="5533474">
            <a:off x="-1669490" y="4338406"/>
            <a:ext cx="10630596" cy="3853591"/>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4"/>
            <a:stretch>
              <a:fillRect/>
            </a:stretch>
          </a:blipFill>
        </p:spPr>
        <p:txBody>
          <a:bodyPr/>
          <a:lstStyle/>
          <a:p>
            <a:endParaRPr lang="zh-TW" altLang="en-US"/>
          </a:p>
        </p:txBody>
      </p:sp>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p:cNvSpPr txBox="1"/>
          <p:nvPr/>
        </p:nvSpPr>
        <p:spPr>
          <a:xfrm>
            <a:off x="8986289"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Problem Statement</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We identify key challenges or opportunities within a specific domain that can benefit from AI solutions. This includes tasks such as predictive analytics, natural language processing, computer vision, and robotics.</a:t>
            </a:r>
          </a:p>
        </p:txBody>
      </p:sp>
      <p:sp>
        <p:nvSpPr>
          <p:cNvPr id="9" name="Freeform 9"/>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5714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zh-TW" altLang="en-US"/>
          </a:p>
        </p:txBody>
      </p:sp>
      <p:sp>
        <p:nvSpPr>
          <p:cNvPr id="3" name="Freeform 3"/>
          <p:cNvSpPr/>
          <p:nvPr/>
        </p:nvSpPr>
        <p:spPr>
          <a:xfrm>
            <a:off x="7440050"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6725349" y="9048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5" name="Group 5"/>
          <p:cNvGrpSpPr/>
          <p:nvPr/>
        </p:nvGrpSpPr>
        <p:grpSpPr>
          <a:xfrm>
            <a:off x="2416373" y="3868570"/>
            <a:ext cx="3297826" cy="2855769"/>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987" r="-14987"/>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7" name="Group 7"/>
          <p:cNvGrpSpPr/>
          <p:nvPr/>
        </p:nvGrpSpPr>
        <p:grpSpPr>
          <a:xfrm>
            <a:off x="7542434" y="3831439"/>
            <a:ext cx="3297826" cy="285576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l="-32081" r="-32081"/>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9" name="Group 9"/>
          <p:cNvGrpSpPr/>
          <p:nvPr/>
        </p:nvGrpSpPr>
        <p:grpSpPr>
          <a:xfrm>
            <a:off x="13123476" y="3741846"/>
            <a:ext cx="3297826" cy="2855769"/>
            <a:chOff x="0" y="0"/>
            <a:chExt cx="4282440" cy="3708400"/>
          </a:xfrm>
        </p:grpSpPr>
        <p:sp>
          <p:nvSpPr>
            <p:cNvPr id="10"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stretch>
                <a:fillRect l="-7730" r="-7730"/>
              </a:stretch>
            </a:blipFill>
            <a:ln w="104775" cap="sq">
              <a:gradFill>
                <a:gsLst>
                  <a:gs pos="0">
                    <a:srgbClr val="FFFFFF">
                      <a:alpha val="100000"/>
                    </a:srgbClr>
                  </a:gs>
                  <a:gs pos="100000">
                    <a:srgbClr val="9D5EE4">
                      <a:alpha val="100000"/>
                    </a:srgbClr>
                  </a:gs>
                </a:gsLst>
                <a:lin ang="0"/>
              </a:gradFill>
              <a:prstDash val="solid"/>
              <a:miter/>
            </a:ln>
          </p:spPr>
          <p:txBody>
            <a:bodyPr/>
            <a:lstStyle/>
            <a:p>
              <a:endParaRPr lang="zh-TW" altLang="en-US"/>
            </a:p>
          </p:txBody>
        </p:sp>
      </p:grpSp>
      <p:grpSp>
        <p:nvGrpSpPr>
          <p:cNvPr id="11" name="Group 11"/>
          <p:cNvGrpSpPr/>
          <p:nvPr/>
        </p:nvGrpSpPr>
        <p:grpSpPr>
          <a:xfrm>
            <a:off x="2416373" y="3567133"/>
            <a:ext cx="843381" cy="8433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8322338"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15" name="TextBox 15"/>
          <p:cNvSpPr txBox="1"/>
          <p:nvPr/>
        </p:nvSpPr>
        <p:spPr>
          <a:xfrm>
            <a:off x="3816702" y="1774774"/>
            <a:ext cx="10654596" cy="1571941"/>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Methodology</a:t>
            </a:r>
          </a:p>
        </p:txBody>
      </p:sp>
      <p:sp>
        <p:nvSpPr>
          <p:cNvPr id="16" name="TextBox 16"/>
          <p:cNvSpPr txBox="1"/>
          <p:nvPr/>
        </p:nvSpPr>
        <p:spPr>
          <a:xfrm>
            <a:off x="2686988"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Data Collection</a:t>
            </a:r>
          </a:p>
        </p:txBody>
      </p:sp>
      <p:sp>
        <p:nvSpPr>
          <p:cNvPr id="17" name="TextBox 17"/>
          <p:cNvSpPr txBox="1"/>
          <p:nvPr/>
        </p:nvSpPr>
        <p:spPr>
          <a:xfrm>
            <a:off x="7602072" y="9083771"/>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8" name="TextBox 1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04</a:t>
            </a:r>
          </a:p>
        </p:txBody>
      </p:sp>
      <p:grpSp>
        <p:nvGrpSpPr>
          <p:cNvPr id="19" name="Group 19"/>
          <p:cNvGrpSpPr/>
          <p:nvPr/>
        </p:nvGrpSpPr>
        <p:grpSpPr>
          <a:xfrm>
            <a:off x="7900647" y="3446880"/>
            <a:ext cx="843381" cy="84338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3479352" y="3320156"/>
            <a:ext cx="843381" cy="84338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9D5EE4">
                    <a:alpha val="100000"/>
                  </a:srgbClr>
                </a:gs>
              </a:gsLst>
              <a:lin ang="0"/>
            </a:gradFill>
          </p:spPr>
          <p:txBody>
            <a:bodyPr/>
            <a:lstStyle/>
            <a:p>
              <a:endParaRPr lang="zh-TW" alt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7813049" y="6876739"/>
            <a:ext cx="2756597" cy="433866"/>
          </a:xfrm>
          <a:prstGeom prst="rect">
            <a:avLst/>
          </a:prstGeom>
        </p:spPr>
        <p:txBody>
          <a:bodyPr lIns="0" tIns="0" rIns="0" bIns="0" rtlCol="0" anchor="t">
            <a:spAutoFit/>
          </a:bodyPr>
          <a:lstStyle/>
          <a:p>
            <a:pPr algn="ctr">
              <a:lnSpc>
                <a:spcPts val="3386"/>
              </a:lnSpc>
              <a:spcBef>
                <a:spcPct val="0"/>
              </a:spcBef>
            </a:pPr>
            <a:r>
              <a:rPr lang="en-US" sz="2418">
                <a:solidFill>
                  <a:srgbClr val="FA85E2"/>
                </a:solidFill>
                <a:latin typeface="Poppins"/>
              </a:rPr>
              <a:t>Preprocessing</a:t>
            </a:r>
          </a:p>
        </p:txBody>
      </p:sp>
      <p:sp>
        <p:nvSpPr>
          <p:cNvPr id="26" name="TextBox 26"/>
          <p:cNvSpPr txBox="1"/>
          <p:nvPr/>
        </p:nvSpPr>
        <p:spPr>
          <a:xfrm>
            <a:off x="13123476" y="6962464"/>
            <a:ext cx="3071287" cy="341041"/>
          </a:xfrm>
          <a:prstGeom prst="rect">
            <a:avLst/>
          </a:prstGeom>
        </p:spPr>
        <p:txBody>
          <a:bodyPr lIns="0" tIns="0" rIns="0" bIns="0" rtlCol="0" anchor="t">
            <a:spAutoFit/>
          </a:bodyPr>
          <a:lstStyle/>
          <a:p>
            <a:pPr algn="ctr">
              <a:lnSpc>
                <a:spcPts val="2467"/>
              </a:lnSpc>
            </a:pPr>
            <a:r>
              <a:rPr lang="en-US" sz="2418">
                <a:solidFill>
                  <a:srgbClr val="FA85E2"/>
                </a:solidFill>
                <a:latin typeface="Poppins"/>
              </a:rPr>
              <a:t>Model Selection </a:t>
            </a:r>
          </a:p>
        </p:txBody>
      </p:sp>
      <p:sp>
        <p:nvSpPr>
          <p:cNvPr id="27" name="TextBox 27"/>
          <p:cNvSpPr txBox="1"/>
          <p:nvPr/>
        </p:nvSpPr>
        <p:spPr>
          <a:xfrm>
            <a:off x="2299289" y="7387624"/>
            <a:ext cx="3531995"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Gather relevant data from diverse sources.</a:t>
            </a:r>
          </a:p>
        </p:txBody>
      </p:sp>
      <p:sp>
        <p:nvSpPr>
          <p:cNvPr id="28" name="TextBox 28"/>
          <p:cNvSpPr txBox="1"/>
          <p:nvPr/>
        </p:nvSpPr>
        <p:spPr>
          <a:xfrm>
            <a:off x="7795202" y="7387624"/>
            <a:ext cx="2792291" cy="64889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Clean, normalize, and engineer data.</a:t>
            </a:r>
          </a:p>
        </p:txBody>
      </p:sp>
      <p:sp>
        <p:nvSpPr>
          <p:cNvPr id="29" name="TextBox 29"/>
          <p:cNvSpPr txBox="1"/>
          <p:nvPr/>
        </p:nvSpPr>
        <p:spPr>
          <a:xfrm>
            <a:off x="12646493" y="7387624"/>
            <a:ext cx="4025253" cy="972740"/>
          </a:xfrm>
          <a:prstGeom prst="rect">
            <a:avLst/>
          </a:prstGeom>
        </p:spPr>
        <p:txBody>
          <a:bodyPr lIns="0" tIns="0" rIns="0" bIns="0" rtlCol="0" anchor="t">
            <a:spAutoFit/>
          </a:bodyPr>
          <a:lstStyle/>
          <a:p>
            <a:pPr algn="ctr">
              <a:lnSpc>
                <a:spcPts val="2559"/>
              </a:lnSpc>
              <a:spcBef>
                <a:spcPct val="0"/>
              </a:spcBef>
            </a:pPr>
            <a:r>
              <a:rPr lang="en-US" sz="1828">
                <a:solidFill>
                  <a:srgbClr val="FFFFFF"/>
                </a:solidFill>
                <a:latin typeface="Poppins"/>
              </a:rPr>
              <a:t>Choose and train ML/DL algorithms for peak performance.</a:t>
            </a:r>
          </a:p>
          <a:p>
            <a:pPr algn="ctr">
              <a:lnSpc>
                <a:spcPts val="2559"/>
              </a:lnSpc>
              <a:spcBef>
                <a:spcPct val="0"/>
              </a:spcBef>
            </a:pPr>
            <a:endParaRPr lang="en-US" sz="1828">
              <a:solidFill>
                <a:srgbClr val="FFFFFF"/>
              </a:solidFill>
              <a:latin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zh-TW" altLang="en-US"/>
          </a:p>
        </p:txBody>
      </p:sp>
      <p:sp>
        <p:nvSpPr>
          <p:cNvPr id="3" name="Freeform 3"/>
          <p:cNvSpPr/>
          <p:nvPr/>
        </p:nvSpPr>
        <p:spPr>
          <a:xfrm>
            <a:off x="6648352" y="6988011"/>
            <a:ext cx="4620711" cy="6406532"/>
          </a:xfrm>
          <a:custGeom>
            <a:avLst/>
            <a:gdLst/>
            <a:ahLst/>
            <a:cxnLst/>
            <a:rect l="l" t="t" r="r" b="b"/>
            <a:pathLst>
              <a:path w="4620711" h="6406532">
                <a:moveTo>
                  <a:pt x="0" y="0"/>
                </a:moveTo>
                <a:lnTo>
                  <a:pt x="4620711" y="0"/>
                </a:lnTo>
                <a:lnTo>
                  <a:pt x="4620711" y="6406533"/>
                </a:lnTo>
                <a:lnTo>
                  <a:pt x="0" y="6406533"/>
                </a:lnTo>
                <a:lnTo>
                  <a:pt x="0" y="0"/>
                </a:lnTo>
                <a:close/>
              </a:path>
            </a:pathLst>
          </a:custGeom>
          <a:blipFill>
            <a:blip r:embed="rId3"/>
            <a:stretch>
              <a:fillRect/>
            </a:stretch>
          </a:blipFill>
        </p:spPr>
        <p:txBody>
          <a:bodyPr/>
          <a:lstStyle/>
          <a:p>
            <a:endParaRPr lang="zh-TW" altLang="en-US"/>
          </a:p>
        </p:txBody>
      </p:sp>
      <p:sp>
        <p:nvSpPr>
          <p:cNvPr id="4" name="TextBox 4"/>
          <p:cNvSpPr txBox="1"/>
          <p:nvPr/>
        </p:nvSpPr>
        <p:spPr>
          <a:xfrm>
            <a:off x="2526155" y="1774774"/>
            <a:ext cx="13235691" cy="2876866"/>
          </a:xfrm>
          <a:prstGeom prst="rect">
            <a:avLst/>
          </a:prstGeom>
        </p:spPr>
        <p:txBody>
          <a:bodyPr lIns="0" tIns="0" rIns="0" bIns="0" rtlCol="0" anchor="t">
            <a:spAutoFit/>
          </a:bodyPr>
          <a:lstStyle/>
          <a:p>
            <a:pPr algn="ctr">
              <a:lnSpc>
                <a:spcPts val="10341"/>
              </a:lnSpc>
            </a:pPr>
            <a:r>
              <a:rPr lang="en-US" sz="11120">
                <a:solidFill>
                  <a:srgbClr val="FFFFFF"/>
                </a:solidFill>
                <a:latin typeface="Codec Pro Bold"/>
              </a:rPr>
              <a:t>Data Collection and Preprocessing</a:t>
            </a:r>
          </a:p>
        </p:txBody>
      </p:sp>
      <p:sp>
        <p:nvSpPr>
          <p:cNvPr id="5" name="Freeform 5"/>
          <p:cNvSpPr/>
          <p:nvPr/>
        </p:nvSpPr>
        <p:spPr>
          <a:xfrm>
            <a:off x="7423296" y="1028700"/>
            <a:ext cx="561705" cy="631774"/>
          </a:xfrm>
          <a:custGeom>
            <a:avLst/>
            <a:gdLst/>
            <a:ahLst/>
            <a:cxnLst/>
            <a:rect l="l" t="t" r="r" b="b"/>
            <a:pathLst>
              <a:path w="561705" h="631774">
                <a:moveTo>
                  <a:pt x="0" y="0"/>
                </a:moveTo>
                <a:lnTo>
                  <a:pt x="561704" y="0"/>
                </a:lnTo>
                <a:lnTo>
                  <a:pt x="561704"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TextBox 6"/>
          <p:cNvSpPr txBox="1"/>
          <p:nvPr/>
        </p:nvSpPr>
        <p:spPr>
          <a:xfrm>
            <a:off x="8305583"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7" name="TextBox 7"/>
          <p:cNvSpPr txBox="1"/>
          <p:nvPr/>
        </p:nvSpPr>
        <p:spPr>
          <a:xfrm>
            <a:off x="3453642" y="4858932"/>
            <a:ext cx="11380716" cy="1291116"/>
          </a:xfrm>
          <a:prstGeom prst="rect">
            <a:avLst/>
          </a:prstGeom>
        </p:spPr>
        <p:txBody>
          <a:bodyPr lIns="0" tIns="0" rIns="0" bIns="0" rtlCol="0" anchor="t">
            <a:spAutoFit/>
          </a:bodyPr>
          <a:lstStyle/>
          <a:p>
            <a:pPr algn="ctr">
              <a:lnSpc>
                <a:spcPts val="3386"/>
              </a:lnSpc>
              <a:spcBef>
                <a:spcPct val="0"/>
              </a:spcBef>
            </a:pPr>
            <a:r>
              <a:rPr lang="en-US" sz="2418">
                <a:solidFill>
                  <a:srgbClr val="FFFFFF"/>
                </a:solidFill>
                <a:latin typeface="Poppins"/>
              </a:rPr>
              <a:t>We gather relevant datasets from various sources and clean, normalize, and preprocess the data to ensure its quality and consistency. This step is crucial for training accurate and reliable AI models.</a:t>
            </a:r>
          </a:p>
        </p:txBody>
      </p:sp>
      <p:sp>
        <p:nvSpPr>
          <p:cNvPr id="8" name="TextBox 8"/>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17" r="-3317"/>
            </a:stretch>
          </a:blipFill>
        </p:spPr>
        <p:txBody>
          <a:bodyPr/>
          <a:lstStyle/>
          <a:p>
            <a:endParaRPr lang="zh-TW" altLang="en-US"/>
          </a:p>
        </p:txBody>
      </p:sp>
      <p:sp>
        <p:nvSpPr>
          <p:cNvPr id="3" name="Freeform 3"/>
          <p:cNvSpPr/>
          <p:nvPr/>
        </p:nvSpPr>
        <p:spPr>
          <a:xfrm>
            <a:off x="10580521" y="675587"/>
            <a:ext cx="10323592" cy="10323592"/>
          </a:xfrm>
          <a:custGeom>
            <a:avLst/>
            <a:gdLst/>
            <a:ahLst/>
            <a:cxnLst/>
            <a:rect l="l" t="t" r="r" b="b"/>
            <a:pathLst>
              <a:path w="10323592" h="10323592">
                <a:moveTo>
                  <a:pt x="0" y="0"/>
                </a:moveTo>
                <a:lnTo>
                  <a:pt x="10323592" y="0"/>
                </a:lnTo>
                <a:lnTo>
                  <a:pt x="10323592" y="10323591"/>
                </a:lnTo>
                <a:lnTo>
                  <a:pt x="0" y="10323591"/>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12596870" y="2602538"/>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5"/>
            <a:stretch>
              <a:fillRect/>
            </a:stretch>
          </a:blipFill>
        </p:spPr>
        <p:txBody>
          <a:bodyPr/>
          <a:lstStyle/>
          <a:p>
            <a:endParaRPr lang="zh-TW" altLang="en-US"/>
          </a:p>
        </p:txBody>
      </p:sp>
      <p:sp>
        <p:nvSpPr>
          <p:cNvPr id="5" name="Freeform 5"/>
          <p:cNvSpPr/>
          <p:nvPr/>
        </p:nvSpPr>
        <p:spPr>
          <a:xfrm>
            <a:off x="-1678302" y="-1121099"/>
            <a:ext cx="5216487" cy="5216487"/>
          </a:xfrm>
          <a:custGeom>
            <a:avLst/>
            <a:gdLst/>
            <a:ahLst/>
            <a:cxnLst/>
            <a:rect l="l" t="t" r="r" b="b"/>
            <a:pathLst>
              <a:path w="5216487" h="5216487">
                <a:moveTo>
                  <a:pt x="0" y="0"/>
                </a:moveTo>
                <a:lnTo>
                  <a:pt x="5216487" y="0"/>
                </a:lnTo>
                <a:lnTo>
                  <a:pt x="5216487" y="5216487"/>
                </a:lnTo>
                <a:lnTo>
                  <a:pt x="0" y="5216487"/>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Freeform 6"/>
          <p:cNvSpPr/>
          <p:nvPr/>
        </p:nvSpPr>
        <p:spPr>
          <a:xfrm>
            <a:off x="2445308"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7" name="TextBox 7"/>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06</a:t>
            </a:r>
          </a:p>
        </p:txBody>
      </p:sp>
      <p:sp>
        <p:nvSpPr>
          <p:cNvPr id="8" name="TextBox 8"/>
          <p:cNvSpPr txBox="1"/>
          <p:nvPr/>
        </p:nvSpPr>
        <p:spPr>
          <a:xfrm>
            <a:off x="2328016" y="2474807"/>
            <a:ext cx="9663078"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Model</a:t>
            </a:r>
          </a:p>
          <a:p>
            <a:pPr algn="l">
              <a:lnSpc>
                <a:spcPts val="10341"/>
              </a:lnSpc>
            </a:pPr>
            <a:r>
              <a:rPr lang="en-US" sz="11120">
                <a:solidFill>
                  <a:srgbClr val="FFFFFF"/>
                </a:solidFill>
                <a:latin typeface="Codec Pro Bold"/>
              </a:rPr>
              <a:t>Development</a:t>
            </a:r>
          </a:p>
        </p:txBody>
      </p:sp>
      <p:sp>
        <p:nvSpPr>
          <p:cNvPr id="9" name="TextBox 9"/>
          <p:cNvSpPr txBox="1"/>
          <p:nvPr/>
        </p:nvSpPr>
        <p:spPr>
          <a:xfrm>
            <a:off x="3327595"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10" name="TextBox 10"/>
          <p:cNvSpPr txBox="1"/>
          <p:nvPr/>
        </p:nvSpPr>
        <p:spPr>
          <a:xfrm>
            <a:off x="2445308" y="5458640"/>
            <a:ext cx="6698692" cy="2576991"/>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We design and implement machine learning and deep learning models tailored to the specific requirements of the project. This involves experimenting with different architectures, hyperparameters, and optimization techniques.</a:t>
            </a:r>
          </a:p>
        </p:txBody>
      </p:sp>
      <p:sp>
        <p:nvSpPr>
          <p:cNvPr id="11" name="Freeform 11"/>
          <p:cNvSpPr/>
          <p:nvPr/>
        </p:nvSpPr>
        <p:spPr>
          <a:xfrm>
            <a:off x="2328016" y="8805711"/>
            <a:ext cx="4961398" cy="452589"/>
          </a:xfrm>
          <a:custGeom>
            <a:avLst/>
            <a:gdLst/>
            <a:ahLst/>
            <a:cxnLst/>
            <a:rect l="l" t="t" r="r" b="b"/>
            <a:pathLst>
              <a:path w="4961398" h="452589">
                <a:moveTo>
                  <a:pt x="0" y="0"/>
                </a:moveTo>
                <a:lnTo>
                  <a:pt x="4961398" y="0"/>
                </a:lnTo>
                <a:lnTo>
                  <a:pt x="4961398"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2" name="TextBox 12"/>
          <p:cNvSpPr txBox="1"/>
          <p:nvPr/>
        </p:nvSpPr>
        <p:spPr>
          <a:xfrm>
            <a:off x="3204739"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txBody>
          <a:bodyPr/>
          <a:lstStyle/>
          <a:p>
            <a:endParaRPr lang="zh-TW" altLang="en-US"/>
          </a:p>
        </p:txBody>
      </p:sp>
      <p:sp>
        <p:nvSpPr>
          <p:cNvPr id="3" name="Freeform 3"/>
          <p:cNvSpPr/>
          <p:nvPr/>
        </p:nvSpPr>
        <p:spPr>
          <a:xfrm>
            <a:off x="-1246792" y="-570255"/>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a:stretch>
          </a:blipFill>
        </p:spPr>
        <p:txBody>
          <a:bodyPr/>
          <a:lstStyle/>
          <a:p>
            <a:endParaRPr lang="zh-TW" altLang="en-US"/>
          </a:p>
        </p:txBody>
      </p:sp>
      <p:pic>
        <p:nvPicPr>
          <p:cNvPr id="4" name="Picture 4"/>
          <p:cNvPicPr>
            <a:picLocks noChangeAspect="1"/>
          </p:cNvPicPr>
          <p:nvPr/>
        </p:nvPicPr>
        <p:blipFill>
          <a:blip r:embed="rId5"/>
          <a:stretch>
            <a:fillRect/>
          </a:stretch>
        </p:blipFill>
        <p:spPr>
          <a:xfrm>
            <a:off x="951328" y="1939030"/>
            <a:ext cx="6311835" cy="6408940"/>
          </a:xfrm>
          <a:prstGeom prst="rect">
            <a:avLst/>
          </a:prstGeom>
        </p:spPr>
      </p:pic>
      <p:sp>
        <p:nvSpPr>
          <p:cNvPr id="5" name="Freeform 5"/>
          <p:cNvSpPr/>
          <p:nvPr/>
        </p:nvSpPr>
        <p:spPr>
          <a:xfrm>
            <a:off x="81040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 name="Freeform 6"/>
          <p:cNvSpPr/>
          <p:nvPr/>
        </p:nvSpPr>
        <p:spPr>
          <a:xfrm>
            <a:off x="8221295" y="8805711"/>
            <a:ext cx="4961398" cy="452589"/>
          </a:xfrm>
          <a:custGeom>
            <a:avLst/>
            <a:gdLst/>
            <a:ahLst/>
            <a:cxnLst/>
            <a:rect l="l" t="t" r="r" b="b"/>
            <a:pathLst>
              <a:path w="4961398" h="452589">
                <a:moveTo>
                  <a:pt x="0" y="0"/>
                </a:moveTo>
                <a:lnTo>
                  <a:pt x="4961397" y="0"/>
                </a:lnTo>
                <a:lnTo>
                  <a:pt x="4961397" y="452589"/>
                </a:lnTo>
                <a:lnTo>
                  <a:pt x="0" y="4525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7" name="TextBox 7"/>
          <p:cNvSpPr txBox="1"/>
          <p:nvPr/>
        </p:nvSpPr>
        <p:spPr>
          <a:xfrm>
            <a:off x="8104002" y="2474807"/>
            <a:ext cx="8529915" cy="2889030"/>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Evaluation Metrics</a:t>
            </a:r>
          </a:p>
        </p:txBody>
      </p:sp>
      <p:sp>
        <p:nvSpPr>
          <p:cNvPr id="8" name="TextBox 8"/>
          <p:cNvSpPr txBox="1"/>
          <p:nvPr/>
        </p:nvSpPr>
        <p:spPr>
          <a:xfrm>
            <a:off x="8221295" y="5458640"/>
            <a:ext cx="8107647" cy="2148366"/>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We define appropriate metrics to assess the performance of our AI models, such as accuracy, precision, recall, F1 score, and area under the curve (AUC). These metrics help us quantify the effectiveness of our solutions.</a:t>
            </a:r>
          </a:p>
        </p:txBody>
      </p:sp>
      <p:sp>
        <p:nvSpPr>
          <p:cNvPr id="9" name="TextBox 9"/>
          <p:cNvSpPr txBox="1"/>
          <p:nvPr/>
        </p:nvSpPr>
        <p:spPr>
          <a:xfrm>
            <a:off x="8986289"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10" name="TextBox 10"/>
          <p:cNvSpPr txBox="1"/>
          <p:nvPr/>
        </p:nvSpPr>
        <p:spPr>
          <a:xfrm>
            <a:off x="9098018" y="8840553"/>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00264"/>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444" r="-10809" b="-16049"/>
            </a:stretch>
          </a:blipFill>
        </p:spPr>
        <p:txBody>
          <a:bodyPr/>
          <a:lstStyle/>
          <a:p>
            <a:endParaRPr lang="zh-TW" altLang="en-US"/>
          </a:p>
        </p:txBody>
      </p:sp>
      <p:sp>
        <p:nvSpPr>
          <p:cNvPr id="3" name="Freeform 3"/>
          <p:cNvSpPr/>
          <p:nvPr/>
        </p:nvSpPr>
        <p:spPr>
          <a:xfrm>
            <a:off x="6255102" y="1028700"/>
            <a:ext cx="561705" cy="631774"/>
          </a:xfrm>
          <a:custGeom>
            <a:avLst/>
            <a:gdLst/>
            <a:ahLst/>
            <a:cxnLst/>
            <a:rect l="l" t="t" r="r" b="b"/>
            <a:pathLst>
              <a:path w="561705" h="631774">
                <a:moveTo>
                  <a:pt x="0" y="0"/>
                </a:moveTo>
                <a:lnTo>
                  <a:pt x="561705" y="0"/>
                </a:lnTo>
                <a:lnTo>
                  <a:pt x="561705" y="631774"/>
                </a:lnTo>
                <a:lnTo>
                  <a:pt x="0" y="631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Freeform 4"/>
          <p:cNvSpPr/>
          <p:nvPr/>
        </p:nvSpPr>
        <p:spPr>
          <a:xfrm>
            <a:off x="6255102" y="8667929"/>
            <a:ext cx="4961398" cy="452589"/>
          </a:xfrm>
          <a:custGeom>
            <a:avLst/>
            <a:gdLst/>
            <a:ahLst/>
            <a:cxnLst/>
            <a:rect l="l" t="t" r="r" b="b"/>
            <a:pathLst>
              <a:path w="4961398" h="452589">
                <a:moveTo>
                  <a:pt x="0" y="0"/>
                </a:moveTo>
                <a:lnTo>
                  <a:pt x="4961398" y="0"/>
                </a:lnTo>
                <a:lnTo>
                  <a:pt x="4961398" y="452588"/>
                </a:lnTo>
                <a:lnTo>
                  <a:pt x="0" y="4525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 name="Freeform 5"/>
          <p:cNvSpPr/>
          <p:nvPr/>
        </p:nvSpPr>
        <p:spPr>
          <a:xfrm>
            <a:off x="-216279" y="-460097"/>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7">
              <a:alphaModFix amt="18000"/>
            </a:blip>
            <a:stretch>
              <a:fillRect/>
            </a:stretch>
          </a:blipFill>
        </p:spPr>
        <p:txBody>
          <a:bodyPr/>
          <a:lstStyle/>
          <a:p>
            <a:endParaRPr lang="zh-TW" altLang="en-US"/>
          </a:p>
        </p:txBody>
      </p:sp>
      <p:sp>
        <p:nvSpPr>
          <p:cNvPr id="6" name="Freeform 6"/>
          <p:cNvSpPr/>
          <p:nvPr/>
        </p:nvSpPr>
        <p:spPr>
          <a:xfrm>
            <a:off x="-1023747" y="1344587"/>
            <a:ext cx="8339090" cy="1007745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8"/>
            <a:stretch>
              <a:fillRect/>
            </a:stretch>
          </a:blipFill>
        </p:spPr>
        <p:txBody>
          <a:bodyPr/>
          <a:lstStyle/>
          <a:p>
            <a:endParaRPr lang="zh-TW" altLang="en-US"/>
          </a:p>
        </p:txBody>
      </p:sp>
      <p:sp>
        <p:nvSpPr>
          <p:cNvPr id="7" name="TextBox 7"/>
          <p:cNvSpPr txBox="1"/>
          <p:nvPr/>
        </p:nvSpPr>
        <p:spPr>
          <a:xfrm>
            <a:off x="7137389" y="1173455"/>
            <a:ext cx="2559121" cy="313690"/>
          </a:xfrm>
          <a:prstGeom prst="rect">
            <a:avLst/>
          </a:prstGeom>
        </p:spPr>
        <p:txBody>
          <a:bodyPr lIns="0" tIns="0" rIns="0" bIns="0" rtlCol="0" anchor="t">
            <a:spAutoFit/>
          </a:bodyPr>
          <a:lstStyle/>
          <a:p>
            <a:pPr algn="l">
              <a:lnSpc>
                <a:spcPts val="2659"/>
              </a:lnSpc>
              <a:spcBef>
                <a:spcPct val="0"/>
              </a:spcBef>
            </a:pPr>
            <a:r>
              <a:rPr lang="en-US" sz="1899">
                <a:solidFill>
                  <a:srgbClr val="FFFFFF"/>
                </a:solidFill>
                <a:latin typeface="League Spartan"/>
              </a:rPr>
              <a:t>thynk unlimited</a:t>
            </a:r>
          </a:p>
        </p:txBody>
      </p:sp>
      <p:sp>
        <p:nvSpPr>
          <p:cNvPr id="8" name="TextBox 8"/>
          <p:cNvSpPr txBox="1"/>
          <p:nvPr/>
        </p:nvSpPr>
        <p:spPr>
          <a:xfrm>
            <a:off x="6255102" y="2266634"/>
            <a:ext cx="8178096" cy="2876866"/>
          </a:xfrm>
          <a:prstGeom prst="rect">
            <a:avLst/>
          </a:prstGeom>
        </p:spPr>
        <p:txBody>
          <a:bodyPr lIns="0" tIns="0" rIns="0" bIns="0" rtlCol="0" anchor="t">
            <a:spAutoFit/>
          </a:bodyPr>
          <a:lstStyle/>
          <a:p>
            <a:pPr algn="l">
              <a:lnSpc>
                <a:spcPts val="10341"/>
              </a:lnSpc>
            </a:pPr>
            <a:r>
              <a:rPr lang="en-US" sz="11120">
                <a:solidFill>
                  <a:srgbClr val="FFFFFF"/>
                </a:solidFill>
                <a:latin typeface="Codec Pro Bold"/>
              </a:rPr>
              <a:t>Result and Impact</a:t>
            </a:r>
          </a:p>
        </p:txBody>
      </p:sp>
      <p:sp>
        <p:nvSpPr>
          <p:cNvPr id="9" name="TextBox 9"/>
          <p:cNvSpPr txBox="1"/>
          <p:nvPr/>
        </p:nvSpPr>
        <p:spPr>
          <a:xfrm>
            <a:off x="6255102" y="5410200"/>
            <a:ext cx="9113766" cy="2148366"/>
          </a:xfrm>
          <a:prstGeom prst="rect">
            <a:avLst/>
          </a:prstGeom>
        </p:spPr>
        <p:txBody>
          <a:bodyPr lIns="0" tIns="0" rIns="0" bIns="0" rtlCol="0" anchor="t">
            <a:spAutoFit/>
          </a:bodyPr>
          <a:lstStyle/>
          <a:p>
            <a:pPr algn="just">
              <a:lnSpc>
                <a:spcPts val="3386"/>
              </a:lnSpc>
              <a:spcBef>
                <a:spcPct val="0"/>
              </a:spcBef>
            </a:pPr>
            <a:r>
              <a:rPr lang="en-US" sz="2418">
                <a:solidFill>
                  <a:srgbClr val="FFFFFF"/>
                </a:solidFill>
                <a:latin typeface="Poppins"/>
              </a:rPr>
              <a:t>We present the results of our AI project, showcasing improvements in performance, efficiency, and decision-making compared to traditional methods. We also discuss the potential impact of our solutions on stakeholders and end-users.</a:t>
            </a:r>
          </a:p>
        </p:txBody>
      </p:sp>
      <p:sp>
        <p:nvSpPr>
          <p:cNvPr id="10" name="TextBox 10"/>
          <p:cNvSpPr txBox="1"/>
          <p:nvPr/>
        </p:nvSpPr>
        <p:spPr>
          <a:xfrm>
            <a:off x="7131825" y="8702771"/>
            <a:ext cx="3566883" cy="32575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Poppins Bold"/>
              </a:rPr>
              <a:t>www.reallygreatsite.com</a:t>
            </a:r>
          </a:p>
        </p:txBody>
      </p:sp>
      <p:sp>
        <p:nvSpPr>
          <p:cNvPr id="11" name="TextBox 11"/>
          <p:cNvSpPr txBox="1"/>
          <p:nvPr/>
        </p:nvSpPr>
        <p:spPr>
          <a:xfrm>
            <a:off x="16421303" y="8469820"/>
            <a:ext cx="986517" cy="686880"/>
          </a:xfrm>
          <a:prstGeom prst="rect">
            <a:avLst/>
          </a:prstGeom>
        </p:spPr>
        <p:txBody>
          <a:bodyPr lIns="0" tIns="0" rIns="0" bIns="0" rtlCol="0" anchor="t">
            <a:spAutoFit/>
          </a:bodyPr>
          <a:lstStyle/>
          <a:p>
            <a:pPr algn="l">
              <a:lnSpc>
                <a:spcPts val="5027"/>
              </a:lnSpc>
              <a:spcBef>
                <a:spcPct val="0"/>
              </a:spcBef>
            </a:pPr>
            <a:r>
              <a:rPr lang="en-US" sz="3590">
                <a:solidFill>
                  <a:srgbClr val="FFFFFF"/>
                </a:solidFill>
                <a:latin typeface="Academy"/>
              </a:rPr>
              <a:t>08</a:t>
            </a:r>
          </a:p>
        </p:txBody>
      </p:sp>
      <p:sp>
        <p:nvSpPr>
          <p:cNvPr id="12" name="Freeform 12"/>
          <p:cNvSpPr/>
          <p:nvPr/>
        </p:nvSpPr>
        <p:spPr>
          <a:xfrm>
            <a:off x="3612644" y="7882264"/>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7">
              <a:alphaModFix amt="18000"/>
            </a:blip>
            <a:stretch>
              <a:fillRect/>
            </a:stretch>
          </a:blipFill>
        </p:spPr>
        <p:txBody>
          <a:bodyPr/>
          <a:lstStyle/>
          <a:p>
            <a:endParaRPr lang="zh-TW"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472</Words>
  <Application>Microsoft Office PowerPoint</Application>
  <PresentationFormat>自訂</PresentationFormat>
  <Paragraphs>63</Paragraphs>
  <Slides>11</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11</vt:i4>
      </vt:variant>
    </vt:vector>
  </HeadingPairs>
  <TitlesOfParts>
    <vt:vector size="19" baseType="lpstr">
      <vt:lpstr>League Spartan</vt:lpstr>
      <vt:lpstr>Poppins</vt:lpstr>
      <vt:lpstr>Arial</vt:lpstr>
      <vt:lpstr>Calibri</vt:lpstr>
      <vt:lpstr>Poppins Bold</vt:lpstr>
      <vt:lpstr>Codec Pro Bold</vt:lpstr>
      <vt:lpstr>Academy</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Modern Artificial Intelligence Project Presentation</dc:title>
  <cp:lastModifiedBy>190498 lily</cp:lastModifiedBy>
  <cp:revision>5</cp:revision>
  <dcterms:created xsi:type="dcterms:W3CDTF">2006-08-16T00:00:00Z</dcterms:created>
  <dcterms:modified xsi:type="dcterms:W3CDTF">2024-05-20T08:18:45Z</dcterms:modified>
  <dc:identifier>DAGFWy9zm48</dc:identifier>
</cp:coreProperties>
</file>